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3" r:id="rId6"/>
    <p:sldId id="258" r:id="rId7"/>
    <p:sldId id="271" r:id="rId8"/>
    <p:sldId id="264" r:id="rId9"/>
    <p:sldId id="272" r:id="rId10"/>
    <p:sldId id="265" r:id="rId11"/>
    <p:sldId id="274" r:id="rId12"/>
    <p:sldId id="273" r:id="rId13"/>
    <p:sldId id="275" r:id="rId14"/>
    <p:sldId id="277" r:id="rId15"/>
    <p:sldId id="276" r:id="rId16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Assistant ExtraBold" panose="00000900000000000000" pitchFamily="2" charset="-79"/>
      <p:bold r:id="rId19"/>
    </p:embeddedFont>
    <p:embeddedFont>
      <p:font typeface="Assistant Light" panose="00000400000000000000" pitchFamily="2" charset="-79"/>
      <p:regular r:id="rId20"/>
    </p:embeddedFont>
    <p:embeddedFont>
      <p:font typeface="Assistant SemiBold" panose="00000700000000000000" pitchFamily="2" charset="-79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otype Hadassah" pitchFamily="2" charset="-79"/>
      <p:regular r:id="rId26"/>
      <p:bold r:id="rId27"/>
    </p:embeddedFont>
    <p:embeddedFont>
      <p:font typeface="Montserrat Classic" panose="020B0604020202020204" charset="0"/>
      <p:regular r:id="rId28"/>
    </p:embeddedFont>
    <p:embeddedFont>
      <p:font typeface="Montserrat Light" panose="020B0604020202020204" charset="0"/>
      <p:regular r:id="rId29"/>
    </p:embeddedFont>
    <p:embeddedFont>
      <p:font typeface="Montserrat Light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22" autoAdjust="0"/>
  </p:normalViewPr>
  <p:slideViewPr>
    <p:cSldViewPr>
      <p:cViewPr varScale="1">
        <p:scale>
          <a:sx n="46" d="100"/>
          <a:sy n="46" d="100"/>
        </p:scale>
        <p:origin x="76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3998138-3B9D-4E89-9866-21060012AAED}" type="datetimeFigureOut">
              <a:rPr lang="he-IL" smtClean="0"/>
              <a:t>י'/אב/תשפ"ד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7042D36-8898-444E-B8FE-320DAB456E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05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42D36-8898-444E-B8FE-320DAB456EC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665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42D36-8898-444E-B8FE-320DAB456EC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373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2021TokyoOlympicGame/Dashboard1?:language=en-US&amp;:increment_view_count=no&amp;:embed=y&amp;:sid=&amp;:redirect=auth&amp;:embed_code_version=3&amp;:loadOrderID=0&amp;:display_count=y&amp;:origin=viz_share_li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dpi="0" rotWithShape="1">
            <a:blip r:embed="rId2">
              <a:alphaModFix amt="9000"/>
            </a:blip>
            <a:srcRect/>
            <a:stretch>
              <a:fillRect b="-18555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" name="Freeform 4"/>
          <p:cNvSpPr/>
          <p:nvPr/>
        </p:nvSpPr>
        <p:spPr>
          <a:xfrm rot="-4521330">
            <a:off x="1631824" y="2631914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543801" y="10391"/>
            <a:ext cx="10757774" cy="10400373"/>
            <a:chOff x="0" y="0"/>
            <a:chExt cx="8603361" cy="10286746"/>
          </a:xfrm>
          <a:blipFill>
            <a:blip r:embed="rId2"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4017892" y="4046033"/>
            <a:ext cx="9904959" cy="2909208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68EE034-AAF1-45E3-8136-E01EC9DC7C85}"/>
              </a:ext>
            </a:extLst>
          </p:cNvPr>
          <p:cNvSpPr txBox="1"/>
          <p:nvPr/>
        </p:nvSpPr>
        <p:spPr>
          <a:xfrm>
            <a:off x="4444273" y="4151934"/>
            <a:ext cx="9399454" cy="113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9286"/>
              </a:lnSpc>
              <a:spcBef>
                <a:spcPct val="0"/>
              </a:spcBef>
            </a:pPr>
            <a:r>
              <a:rPr lang="en-US" sz="672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Tokyo Olympics 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11723B53-036F-4FBA-A1C8-5469C94FE1D8}"/>
              </a:ext>
            </a:extLst>
          </p:cNvPr>
          <p:cNvSpPr txBox="1"/>
          <p:nvPr/>
        </p:nvSpPr>
        <p:spPr>
          <a:xfrm>
            <a:off x="4209601" y="5315600"/>
            <a:ext cx="9399454" cy="113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9286"/>
              </a:lnSpc>
              <a:spcBef>
                <a:spcPct val="0"/>
              </a:spcBef>
            </a:pPr>
            <a:r>
              <a:rPr lang="en-US" sz="672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2020</a:t>
            </a:r>
          </a:p>
        </p:txBody>
      </p:sp>
      <p:pic>
        <p:nvPicPr>
          <p:cNvPr id="12" name="Picture 3" descr="Google Shape;86;p1">
            <a:extLst>
              <a:ext uri="{FF2B5EF4-FFF2-40B4-BE49-F238E27FC236}">
                <a16:creationId xmlns:a16="http://schemas.microsoft.com/office/drawing/2014/main" id="{0C68750B-7499-4051-BE3D-EB69A7E836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3" r="38179"/>
          <a:stretch/>
        </p:blipFill>
        <p:spPr bwMode="auto">
          <a:xfrm>
            <a:off x="366541" y="-96550"/>
            <a:ext cx="2168793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91953" y="1640882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he-IL" sz="5283" spc="184" dirty="0">
                <a:solidFill>
                  <a:srgbClr val="010101"/>
                </a:solidFill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שאלות המחקר העיקריות שלנו</a:t>
            </a:r>
            <a:endParaRPr lang="en-US" sz="5283" u="none" strike="noStrike" spc="184" dirty="0">
              <a:solidFill>
                <a:srgbClr val="010101"/>
              </a:solidFill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44166" y="4031724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45" name="מלבן 44">
            <a:extLst>
              <a:ext uri="{FF2B5EF4-FFF2-40B4-BE49-F238E27FC236}">
                <a16:creationId xmlns:a16="http://schemas.microsoft.com/office/drawing/2014/main" id="{1675E460-CD9A-4C09-8522-87CB93CE8D60}"/>
              </a:ext>
            </a:extLst>
          </p:cNvPr>
          <p:cNvSpPr/>
          <p:nvPr/>
        </p:nvSpPr>
        <p:spPr>
          <a:xfrm>
            <a:off x="3282432" y="4049042"/>
            <a:ext cx="2588612" cy="334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האם קיים קשר בין מצב סוציואקונומי של מדינה לבין כמות המדליות שהיא זכתה</a:t>
            </a:r>
            <a:endParaRPr lang="en-US" sz="24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sp>
        <p:nvSpPr>
          <p:cNvPr id="46" name="מלבן 45">
            <a:extLst>
              <a:ext uri="{FF2B5EF4-FFF2-40B4-BE49-F238E27FC236}">
                <a16:creationId xmlns:a16="http://schemas.microsoft.com/office/drawing/2014/main" id="{472EFB1B-55BE-4064-B830-9AD4A5DC0540}"/>
              </a:ext>
            </a:extLst>
          </p:cNvPr>
          <p:cNvSpPr/>
          <p:nvPr/>
        </p:nvSpPr>
        <p:spPr>
          <a:xfrm>
            <a:off x="8156307" y="4609150"/>
            <a:ext cx="2588612" cy="169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האם יש קשר בין גודל המשלחת לבין הניצחון שלה</a:t>
            </a:r>
            <a:endParaRPr lang="en-US" sz="24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EDD63920-3042-46A6-9C53-F98DFF654FE4}"/>
              </a:ext>
            </a:extLst>
          </p:cNvPr>
          <p:cNvSpPr/>
          <p:nvPr/>
        </p:nvSpPr>
        <p:spPr>
          <a:xfrm>
            <a:off x="13344156" y="4915023"/>
            <a:ext cx="2588612" cy="114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מה הגיל הממוצע בכל ענף ספורט</a:t>
            </a:r>
            <a:endParaRPr lang="en-US" sz="24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7D44EBE1-25E8-43B8-96EC-3E159DC98042}"/>
              </a:ext>
            </a:extLst>
          </p:cNvPr>
          <p:cNvSpPr/>
          <p:nvPr/>
        </p:nvSpPr>
        <p:spPr>
          <a:xfrm>
            <a:off x="9144000" y="126423"/>
            <a:ext cx="8727567" cy="1843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40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האם קיים קשר בין מצב סוציואקונומי של מדינה לבין כמות המדליות שהיא זכתה</a:t>
            </a:r>
            <a:endParaRPr lang="en-US" sz="40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2E2AB22-B6E3-4AD3-B363-37318D6BA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58"/>
          <a:stretch/>
        </p:blipFill>
        <p:spPr>
          <a:xfrm>
            <a:off x="381000" y="8654494"/>
            <a:ext cx="7770251" cy="1442006"/>
          </a:xfrm>
          <a:prstGeom prst="rect">
            <a:avLst/>
          </a:prstGeom>
        </p:spPr>
      </p:pic>
      <p:grpSp>
        <p:nvGrpSpPr>
          <p:cNvPr id="6" name="Group 39">
            <a:extLst>
              <a:ext uri="{FF2B5EF4-FFF2-40B4-BE49-F238E27FC236}">
                <a16:creationId xmlns:a16="http://schemas.microsoft.com/office/drawing/2014/main" id="{7C6C1C91-B0F9-4B4D-8091-4482BD4F4AD6}"/>
              </a:ext>
            </a:extLst>
          </p:cNvPr>
          <p:cNvGrpSpPr/>
          <p:nvPr/>
        </p:nvGrpSpPr>
        <p:grpSpPr>
          <a:xfrm>
            <a:off x="11553146" y="10813005"/>
            <a:ext cx="9534019" cy="1112295"/>
            <a:chOff x="0" y="0"/>
            <a:chExt cx="1876002" cy="218865"/>
          </a:xfrm>
        </p:grpSpPr>
        <p:sp>
          <p:nvSpPr>
            <p:cNvPr id="7" name="Freeform 40">
              <a:extLst>
                <a:ext uri="{FF2B5EF4-FFF2-40B4-BE49-F238E27FC236}">
                  <a16:creationId xmlns:a16="http://schemas.microsoft.com/office/drawing/2014/main" id="{CDB49059-1E00-4618-BCCE-4959DE2A250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41">
              <a:extLst>
                <a:ext uri="{FF2B5EF4-FFF2-40B4-BE49-F238E27FC236}">
                  <a16:creationId xmlns:a16="http://schemas.microsoft.com/office/drawing/2014/main" id="{413442EC-05C7-4025-9A22-9C069CBC8B9F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0FBDAB6A-975E-4047-91DD-6D8151F2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64"/>
            <a:ext cx="7696200" cy="5042599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D98CF6E0-8362-4425-88D0-66ABA2CC8B8A}"/>
              </a:ext>
            </a:extLst>
          </p:cNvPr>
          <p:cNvSpPr/>
          <p:nvPr/>
        </p:nvSpPr>
        <p:spPr>
          <a:xfrm>
            <a:off x="8704516" y="7999803"/>
            <a:ext cx="8727567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ע"פ הקפיצות ניתן לראות שיש מדינות שהרמה של ה –       נמוך אך מספר המדליות שלהם שווה ואפילו גדול ממדינות שרמת ה-       שלהם גבוה יותר</a:t>
            </a:r>
            <a:endParaRPr lang="en-US" sz="20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74997-15EF-4826-BD26-D80872661CAA}"/>
              </a:ext>
            </a:extLst>
          </p:cNvPr>
          <p:cNvSpPr txBox="1"/>
          <p:nvPr/>
        </p:nvSpPr>
        <p:spPr>
          <a:xfrm>
            <a:off x="10725337" y="8660368"/>
            <a:ext cx="685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GDP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C4FC3-DDA4-4E4D-972F-4E6191481C42}"/>
              </a:ext>
            </a:extLst>
          </p:cNvPr>
          <p:cNvSpPr txBox="1"/>
          <p:nvPr/>
        </p:nvSpPr>
        <p:spPr>
          <a:xfrm>
            <a:off x="10591800" y="8153296"/>
            <a:ext cx="685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GDP</a:t>
            </a:r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28D03B87-E254-45BB-B10A-D1716FDF2D31}"/>
              </a:ext>
            </a:extLst>
          </p:cNvPr>
          <p:cNvSpPr/>
          <p:nvPr/>
        </p:nvSpPr>
        <p:spPr>
          <a:xfrm>
            <a:off x="-97659" y="5417384"/>
            <a:ext cx="8727567" cy="14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0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החלק השקוף זה </a:t>
            </a:r>
            <a:r>
              <a:rPr lang="he-IL" sz="2000" b="1" spc="192" dirty="0" err="1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השנות</a:t>
            </a:r>
            <a:r>
              <a:rPr lang="he-IL" sz="20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 ככל שאנו גדלים במספר המדליות יש יותר שונות בייחס.</a:t>
            </a:r>
          </a:p>
          <a:p>
            <a:pPr algn="ctr">
              <a:lnSpc>
                <a:spcPct val="150000"/>
              </a:lnSpc>
            </a:pPr>
            <a:r>
              <a:rPr lang="he-IL" sz="20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גרף זה מראה מגמה ולא את הנתונים.</a:t>
            </a:r>
            <a:endParaRPr lang="en-US" sz="20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747BC0C9-06D2-49E0-9940-684D46843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828" y="1953128"/>
            <a:ext cx="8562110" cy="59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C0A9474-AE91-4ABF-B3FC-44302AE92C2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2" name="slide2" descr="Dashboard 1">
            <a:hlinkClick r:id="rId3"/>
            <a:extLst>
              <a:ext uri="{FF2B5EF4-FFF2-40B4-BE49-F238E27FC236}">
                <a16:creationId xmlns:a16="http://schemas.microsoft.com/office/drawing/2014/main" id="{AA87CCD5-F862-4DF0-9A48-12C078B88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3464"/>
            <a:ext cx="12861969" cy="10287000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A534C0C1-3925-4CCF-9DB1-81015906B379}"/>
              </a:ext>
            </a:extLst>
          </p:cNvPr>
          <p:cNvSpPr/>
          <p:nvPr/>
        </p:nvSpPr>
        <p:spPr>
          <a:xfrm>
            <a:off x="13716106" y="1866900"/>
            <a:ext cx="3731612" cy="4409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48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האם יש קשר בין גודל המשלחת לבין הניצחון שלה</a:t>
            </a:r>
            <a:endParaRPr lang="en-US" sz="48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F75E3AEB-DDD0-4C69-A82D-043B2DEFB2C9}"/>
              </a:ext>
            </a:extLst>
          </p:cNvPr>
          <p:cNvGrpSpPr/>
          <p:nvPr/>
        </p:nvGrpSpPr>
        <p:grpSpPr>
          <a:xfrm>
            <a:off x="-2286000" y="-1333500"/>
            <a:ext cx="9534019" cy="1112295"/>
            <a:chOff x="0" y="0"/>
            <a:chExt cx="1876002" cy="218865"/>
          </a:xfrm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3EB2C215-A2AC-41C0-BE57-FED5B2537321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1">
              <a:extLst>
                <a:ext uri="{FF2B5EF4-FFF2-40B4-BE49-F238E27FC236}">
                  <a16:creationId xmlns:a16="http://schemas.microsoft.com/office/drawing/2014/main" id="{3B2857EF-0655-419A-A3BC-915B9D5709C1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534C0C1-3925-4CCF-9DB1-81015906B379}"/>
              </a:ext>
            </a:extLst>
          </p:cNvPr>
          <p:cNvSpPr/>
          <p:nvPr/>
        </p:nvSpPr>
        <p:spPr>
          <a:xfrm>
            <a:off x="13411200" y="375467"/>
            <a:ext cx="3731612" cy="3275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48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מה הגיל הממוצע בכל ענף ספורט</a:t>
            </a:r>
            <a:endParaRPr lang="en-US" sz="48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948018-3874-41CC-99C6-CAE3A17F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0641" cy="1026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9">
            <a:extLst>
              <a:ext uri="{FF2B5EF4-FFF2-40B4-BE49-F238E27FC236}">
                <a16:creationId xmlns:a16="http://schemas.microsoft.com/office/drawing/2014/main" id="{730BE946-8B6A-44F7-B810-1C6648B08960}"/>
              </a:ext>
            </a:extLst>
          </p:cNvPr>
          <p:cNvGrpSpPr/>
          <p:nvPr/>
        </p:nvGrpSpPr>
        <p:grpSpPr>
          <a:xfrm rot="16200000">
            <a:off x="-5882316" y="4586329"/>
            <a:ext cx="9534019" cy="1112295"/>
            <a:chOff x="0" y="0"/>
            <a:chExt cx="1876002" cy="218865"/>
          </a:xfrm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1139281-6AFD-48BA-B53F-1AA27B20955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1">
              <a:extLst>
                <a:ext uri="{FF2B5EF4-FFF2-40B4-BE49-F238E27FC236}">
                  <a16:creationId xmlns:a16="http://schemas.microsoft.com/office/drawing/2014/main" id="{10687EF0-2C7A-4B3C-8721-F55392045980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C5896-437B-4204-A88F-F475C276C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5829300"/>
            <a:ext cx="5517057" cy="385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C0A9474-AE91-4ABF-B3FC-44302AE92C2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A534C0C1-3925-4CCF-9DB1-81015906B379}"/>
              </a:ext>
            </a:extLst>
          </p:cNvPr>
          <p:cNvSpPr/>
          <p:nvPr/>
        </p:nvSpPr>
        <p:spPr>
          <a:xfrm>
            <a:off x="1676400" y="3924300"/>
            <a:ext cx="15314118" cy="2970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200" b="1" spc="192" dirty="0">
                <a:solidFill>
                  <a:srgbClr val="040506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אולימפיאדת טוקיו 2020, שנדחתה לשנת 2021 עקב מגפת הקורונה, הייתה אירוע ייחודי שהתקיים ללא קהל ועם טקסים מצומצמים, בהשתתפות 11,090 ספורטאים מ-206 מדינות שהתחרו ב-33 ענפי ספורט. המחקר על האולימפיאדה חשף מגמות בשוויון מגדרי, השפעת המצב הסוציואקונומי על ההישגים, וגיל ממוצע של ספורטאים.</a:t>
            </a:r>
            <a:endParaRPr lang="en-US" sz="3200" b="1" spc="192" dirty="0">
              <a:solidFill>
                <a:srgbClr val="040506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730BE946-8B6A-44F7-B810-1C6648B08960}"/>
              </a:ext>
            </a:extLst>
          </p:cNvPr>
          <p:cNvGrpSpPr/>
          <p:nvPr/>
        </p:nvGrpSpPr>
        <p:grpSpPr>
          <a:xfrm>
            <a:off x="4171138" y="-1531395"/>
            <a:ext cx="9534019" cy="1112295"/>
            <a:chOff x="0" y="0"/>
            <a:chExt cx="1876002" cy="218865"/>
          </a:xfrm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1139281-6AFD-48BA-B53F-1AA27B20955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1">
              <a:extLst>
                <a:ext uri="{FF2B5EF4-FFF2-40B4-BE49-F238E27FC236}">
                  <a16:creationId xmlns:a16="http://schemas.microsoft.com/office/drawing/2014/main" id="{10687EF0-2C7A-4B3C-8721-F55392045980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20">
            <a:extLst>
              <a:ext uri="{FF2B5EF4-FFF2-40B4-BE49-F238E27FC236}">
                <a16:creationId xmlns:a16="http://schemas.microsoft.com/office/drawing/2014/main" id="{74647D88-6E7E-446F-966A-411ED5DB4855}"/>
              </a:ext>
            </a:extLst>
          </p:cNvPr>
          <p:cNvSpPr txBox="1"/>
          <p:nvPr/>
        </p:nvSpPr>
        <p:spPr>
          <a:xfrm>
            <a:off x="3472555" y="2524270"/>
            <a:ext cx="1117860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he-IL" sz="8800" u="none" strike="noStrike" spc="53" dirty="0"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לסיכום</a:t>
            </a:r>
            <a:endParaRPr lang="en-US" sz="8800" u="none" strike="noStrike" spc="53" dirty="0"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731692D-6300-484B-B33A-BB2F5B7BF392}"/>
              </a:ext>
            </a:extLst>
          </p:cNvPr>
          <p:cNvSpPr/>
          <p:nvPr/>
        </p:nvSpPr>
        <p:spPr>
          <a:xfrm rot="1844104">
            <a:off x="7255159" y="1714095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797BF48-22ED-4374-9FE7-E43501E7C8F7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0" y="0"/>
            <a:ext cx="8001000" cy="4500563"/>
            <a:chOff x="0" y="0"/>
            <a:chExt cx="6089457" cy="342532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5BC239F-C1E5-4D3A-B71A-1B7CEEBC8FAE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grpFill/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689566C-E262-4465-B061-1C4CC2850FAE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90000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C0A9474-AE91-4ABF-B3FC-44302AE92C2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730BE946-8B6A-44F7-B810-1C6648B08960}"/>
              </a:ext>
            </a:extLst>
          </p:cNvPr>
          <p:cNvGrpSpPr/>
          <p:nvPr/>
        </p:nvGrpSpPr>
        <p:grpSpPr>
          <a:xfrm rot="16200000">
            <a:off x="14686738" y="4210862"/>
            <a:ext cx="9534019" cy="1112295"/>
            <a:chOff x="0" y="0"/>
            <a:chExt cx="1876002" cy="218865"/>
          </a:xfrm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1139281-6AFD-48BA-B53F-1AA27B20955B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41">
              <a:extLst>
                <a:ext uri="{FF2B5EF4-FFF2-40B4-BE49-F238E27FC236}">
                  <a16:creationId xmlns:a16="http://schemas.microsoft.com/office/drawing/2014/main" id="{10687EF0-2C7A-4B3C-8721-F55392045980}"/>
                </a:ext>
              </a:extLst>
            </p:cNvPr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02631DE4-8009-44A0-9698-DECEB97BBBE9}"/>
              </a:ext>
            </a:extLst>
          </p:cNvPr>
          <p:cNvSpPr/>
          <p:nvPr/>
        </p:nvSpPr>
        <p:spPr>
          <a:xfrm flipH="1" flipV="1">
            <a:off x="0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E37433D-09BE-428A-9ED9-8DE132A88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8" t="1" r="3573" b="-2046"/>
          <a:stretch/>
        </p:blipFill>
        <p:spPr>
          <a:xfrm>
            <a:off x="3200400" y="2938209"/>
            <a:ext cx="12268200" cy="3576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A534C0C1-3925-4CCF-9DB1-81015906B379}"/>
              </a:ext>
            </a:extLst>
          </p:cNvPr>
          <p:cNvSpPr/>
          <p:nvPr/>
        </p:nvSpPr>
        <p:spPr>
          <a:xfrm>
            <a:off x="5601794" y="1202992"/>
            <a:ext cx="7084412" cy="10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4800" b="1" spc="192" dirty="0">
                <a:solidFill>
                  <a:srgbClr val="040506"/>
                </a:solidFill>
                <a:latin typeface="Assistant ExtraBold" panose="00000900000000000000" pitchFamily="2" charset="-79"/>
                <a:ea typeface="Montserrat Light"/>
                <a:cs typeface="Assistant ExtraBold" panose="00000900000000000000" pitchFamily="2" charset="-79"/>
                <a:sym typeface="Montserrat Light"/>
              </a:rPr>
              <a:t>אולימפיאדת טוקיו 2020</a:t>
            </a:r>
            <a:endParaRPr lang="en-US" sz="4800" b="1" spc="192" dirty="0">
              <a:solidFill>
                <a:srgbClr val="040506"/>
              </a:solidFill>
              <a:latin typeface="Assistant ExtraBold" panose="00000900000000000000" pitchFamily="2" charset="-79"/>
              <a:ea typeface="Montserrat Light"/>
              <a:cs typeface="Assistant ExtraBold" panose="00000900000000000000" pitchFamily="2" charset="-79"/>
              <a:sym typeface="Montserrat Light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96BC686E-4657-4D3F-B4C7-14D7AD0F9192}"/>
              </a:ext>
            </a:extLst>
          </p:cNvPr>
          <p:cNvSpPr/>
          <p:nvPr/>
        </p:nvSpPr>
        <p:spPr>
          <a:xfrm>
            <a:off x="3657600" y="8352422"/>
            <a:ext cx="10514506" cy="671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b="1" spc="192" dirty="0">
                <a:solidFill>
                  <a:srgbClr val="040506"/>
                </a:solidFill>
                <a:latin typeface="Assistant Light" panose="00000400000000000000" pitchFamily="2" charset="-79"/>
                <a:ea typeface="Montserrat Light"/>
                <a:cs typeface="Assistant Light" panose="00000400000000000000" pitchFamily="2" charset="-79"/>
                <a:sym typeface="Montserrat Light"/>
              </a:rPr>
              <a:t>אורה </a:t>
            </a:r>
            <a:r>
              <a:rPr lang="he-IL" sz="2800" b="1" spc="192" dirty="0" err="1">
                <a:solidFill>
                  <a:srgbClr val="040506"/>
                </a:solidFill>
                <a:latin typeface="Assistant Light" panose="00000400000000000000" pitchFamily="2" charset="-79"/>
                <a:ea typeface="Montserrat Light"/>
                <a:cs typeface="Assistant Light" panose="00000400000000000000" pitchFamily="2" charset="-79"/>
                <a:sym typeface="Montserrat Light"/>
              </a:rPr>
              <a:t>עשוש</a:t>
            </a:r>
            <a:r>
              <a:rPr lang="he-IL" sz="2800" b="1" spc="192" dirty="0">
                <a:solidFill>
                  <a:srgbClr val="040506"/>
                </a:solidFill>
                <a:latin typeface="Assistant Light" panose="00000400000000000000" pitchFamily="2" charset="-79"/>
                <a:ea typeface="Montserrat Light"/>
                <a:cs typeface="Assistant Light" panose="00000400000000000000" pitchFamily="2" charset="-79"/>
                <a:sym typeface="Montserrat Light"/>
              </a:rPr>
              <a:t>, דניאל דהן, אולג </a:t>
            </a:r>
            <a:r>
              <a:rPr lang="he-IL" sz="2800" b="1" spc="192" dirty="0" err="1">
                <a:solidFill>
                  <a:srgbClr val="040506"/>
                </a:solidFill>
                <a:latin typeface="Assistant Light" panose="00000400000000000000" pitchFamily="2" charset="-79"/>
                <a:ea typeface="Montserrat Light"/>
                <a:cs typeface="Assistant Light" panose="00000400000000000000" pitchFamily="2" charset="-79"/>
                <a:sym typeface="Montserrat Light"/>
              </a:rPr>
              <a:t>מורביוב</a:t>
            </a:r>
            <a:r>
              <a:rPr lang="he-IL" sz="2800" b="1" spc="192" dirty="0">
                <a:solidFill>
                  <a:srgbClr val="040506"/>
                </a:solidFill>
                <a:latin typeface="Assistant Light" panose="00000400000000000000" pitchFamily="2" charset="-79"/>
                <a:ea typeface="Montserrat Light"/>
                <a:cs typeface="Assistant Light" panose="00000400000000000000" pitchFamily="2" charset="-79"/>
                <a:sym typeface="Montserrat Light"/>
              </a:rPr>
              <a:t>, טוהר קבלה</a:t>
            </a:r>
          </a:p>
        </p:txBody>
      </p:sp>
    </p:spTree>
    <p:extLst>
      <p:ext uri="{BB962C8B-B14F-4D97-AF65-F5344CB8AC3E}">
        <p14:creationId xmlns:p14="http://schemas.microsoft.com/office/powerpoint/2010/main" val="357570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113647" y="-6376266"/>
            <a:ext cx="2113421" cy="18360331"/>
            <a:chOff x="0" y="-19050"/>
            <a:chExt cx="286687" cy="4835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882" y="-525549"/>
            <a:ext cx="18270100" cy="2690293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TextBox 7"/>
          <p:cNvSpPr txBox="1"/>
          <p:nvPr/>
        </p:nvSpPr>
        <p:spPr>
          <a:xfrm>
            <a:off x="4023723" y="2171700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he-IL" sz="998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רקע</a:t>
            </a:r>
            <a:endParaRPr lang="en-US" sz="998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C4C624-0AAA-4E79-8021-4939141FF86D}"/>
              </a:ext>
            </a:extLst>
          </p:cNvPr>
          <p:cNvGrpSpPr/>
          <p:nvPr/>
        </p:nvGrpSpPr>
        <p:grpSpPr>
          <a:xfrm>
            <a:off x="1056156" y="4282806"/>
            <a:ext cx="16248013" cy="6004195"/>
            <a:chOff x="-17944" y="-80573"/>
            <a:chExt cx="830744" cy="1340566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42AFCB4-37AF-4C59-A88B-82937485AAD1}"/>
                </a:ext>
              </a:extLst>
            </p:cNvPr>
            <p:cNvSpPr/>
            <p:nvPr/>
          </p:nvSpPr>
          <p:spPr>
            <a:xfrm>
              <a:off x="-17944" y="-80573"/>
              <a:ext cx="812800" cy="345755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he-IL" sz="3200" dirty="0"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אולימפיאדת טוקיו 2020 (2021) הייתה אירוע יוצא דופן במובנים רבים. היא התקיימה בשנת 2021 לאחר שהייתה אמורה להתקיים בשנת 2020, אך נדחתה בשל מגפת הקורונה. 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5A5D642C-6EF2-47A2-948A-C6D97B745E43}"/>
                </a:ext>
              </a:extLst>
            </p:cNvPr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ssistant SemiBold" panose="00000700000000000000" pitchFamily="2" charset="-79"/>
                <a:cs typeface="Assistant SemiBold" panose="00000700000000000000" pitchFamily="2" charset="-79"/>
              </a:endParaRPr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F1DD631A-380E-4B88-9D56-6C91BDDCF735}"/>
              </a:ext>
            </a:extLst>
          </p:cNvPr>
          <p:cNvSpPr/>
          <p:nvPr/>
        </p:nvSpPr>
        <p:spPr>
          <a:xfrm>
            <a:off x="1008160" y="6299513"/>
            <a:ext cx="15897057" cy="1548585"/>
          </a:xfrm>
          <a:custGeom>
            <a:avLst/>
            <a:gdLst/>
            <a:ahLst/>
            <a:cxnLst/>
            <a:rect l="l" t="t" r="r" b="b"/>
            <a:pathLst>
              <a:path w="812800" h="1259993">
                <a:moveTo>
                  <a:pt x="50173" y="0"/>
                </a:moveTo>
                <a:lnTo>
                  <a:pt x="762627" y="0"/>
                </a:lnTo>
                <a:cubicBezTo>
                  <a:pt x="775934" y="0"/>
                  <a:pt x="788695" y="5286"/>
                  <a:pt x="798105" y="14695"/>
                </a:cubicBezTo>
                <a:cubicBezTo>
                  <a:pt x="807514" y="24105"/>
                  <a:pt x="812800" y="36866"/>
                  <a:pt x="812800" y="50173"/>
                </a:cubicBezTo>
                <a:lnTo>
                  <a:pt x="812800" y="1209820"/>
                </a:lnTo>
                <a:cubicBezTo>
                  <a:pt x="812800" y="1223127"/>
                  <a:pt x="807514" y="1235889"/>
                  <a:pt x="798105" y="1245298"/>
                </a:cubicBezTo>
                <a:cubicBezTo>
                  <a:pt x="788695" y="1254707"/>
                  <a:pt x="775934" y="1259993"/>
                  <a:pt x="762627" y="1259993"/>
                </a:cubicBezTo>
                <a:lnTo>
                  <a:pt x="50173" y="1259993"/>
                </a:lnTo>
                <a:cubicBezTo>
                  <a:pt x="36866" y="1259993"/>
                  <a:pt x="24105" y="1254707"/>
                  <a:pt x="14695" y="1245298"/>
                </a:cubicBezTo>
                <a:cubicBezTo>
                  <a:pt x="5286" y="1235889"/>
                  <a:pt x="0" y="1223127"/>
                  <a:pt x="0" y="1209820"/>
                </a:cubicBezTo>
                <a:lnTo>
                  <a:pt x="0" y="50173"/>
                </a:lnTo>
                <a:cubicBezTo>
                  <a:pt x="0" y="36866"/>
                  <a:pt x="5286" y="24105"/>
                  <a:pt x="14695" y="14695"/>
                </a:cubicBezTo>
                <a:cubicBezTo>
                  <a:pt x="24105" y="5286"/>
                  <a:pt x="36866" y="0"/>
                  <a:pt x="5017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noFill/>
            <a:prstDash val="solid"/>
            <a:miter/>
          </a:ln>
        </p:spPr>
        <p:txBody>
          <a:bodyPr/>
          <a:lstStyle/>
          <a:p>
            <a:pPr algn="ctr"/>
            <a:r>
              <a:rPr lang="he-IL" sz="3200" dirty="0">
                <a:latin typeface="Assistant SemiBold" panose="00000700000000000000" pitchFamily="2" charset="-79"/>
                <a:cs typeface="Assistant SemiBold" panose="00000700000000000000" pitchFamily="2" charset="-79"/>
              </a:rPr>
              <a:t>דחייה: זו הייתה הפעם הראשונה בהיסטוריה שהאולימפיאדה נדחתה. האירוע נדחה בעקבות התפשטות מגפת הקורונה.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2FA2AB4-FCB9-43B4-BF91-294547BB2BC3}"/>
              </a:ext>
            </a:extLst>
          </p:cNvPr>
          <p:cNvSpPr/>
          <p:nvPr/>
        </p:nvSpPr>
        <p:spPr>
          <a:xfrm>
            <a:off x="949195" y="8198184"/>
            <a:ext cx="15897057" cy="1548585"/>
          </a:xfrm>
          <a:custGeom>
            <a:avLst/>
            <a:gdLst/>
            <a:ahLst/>
            <a:cxnLst/>
            <a:rect l="l" t="t" r="r" b="b"/>
            <a:pathLst>
              <a:path w="812800" h="1259993">
                <a:moveTo>
                  <a:pt x="50173" y="0"/>
                </a:moveTo>
                <a:lnTo>
                  <a:pt x="762627" y="0"/>
                </a:lnTo>
                <a:cubicBezTo>
                  <a:pt x="775934" y="0"/>
                  <a:pt x="788695" y="5286"/>
                  <a:pt x="798105" y="14695"/>
                </a:cubicBezTo>
                <a:cubicBezTo>
                  <a:pt x="807514" y="24105"/>
                  <a:pt x="812800" y="36866"/>
                  <a:pt x="812800" y="50173"/>
                </a:cubicBezTo>
                <a:lnTo>
                  <a:pt x="812800" y="1209820"/>
                </a:lnTo>
                <a:cubicBezTo>
                  <a:pt x="812800" y="1223127"/>
                  <a:pt x="807514" y="1235889"/>
                  <a:pt x="798105" y="1245298"/>
                </a:cubicBezTo>
                <a:cubicBezTo>
                  <a:pt x="788695" y="1254707"/>
                  <a:pt x="775934" y="1259993"/>
                  <a:pt x="762627" y="1259993"/>
                </a:cubicBezTo>
                <a:lnTo>
                  <a:pt x="50173" y="1259993"/>
                </a:lnTo>
                <a:cubicBezTo>
                  <a:pt x="36866" y="1259993"/>
                  <a:pt x="24105" y="1254707"/>
                  <a:pt x="14695" y="1245298"/>
                </a:cubicBezTo>
                <a:cubicBezTo>
                  <a:pt x="5286" y="1235889"/>
                  <a:pt x="0" y="1223127"/>
                  <a:pt x="0" y="1209820"/>
                </a:cubicBezTo>
                <a:lnTo>
                  <a:pt x="0" y="50173"/>
                </a:lnTo>
                <a:cubicBezTo>
                  <a:pt x="0" y="36866"/>
                  <a:pt x="5286" y="24105"/>
                  <a:pt x="14695" y="14695"/>
                </a:cubicBezTo>
                <a:cubicBezTo>
                  <a:pt x="24105" y="5286"/>
                  <a:pt x="36866" y="0"/>
                  <a:pt x="5017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7150" cap="sq">
            <a:noFill/>
            <a:prstDash val="solid"/>
            <a:miter/>
          </a:ln>
        </p:spPr>
        <p:txBody>
          <a:bodyPr/>
          <a:lstStyle/>
          <a:p>
            <a:pPr algn="ctr"/>
            <a:r>
              <a:rPr lang="he-IL" sz="3200" dirty="0">
                <a:latin typeface="Assistant SemiBold" panose="00000700000000000000" pitchFamily="2" charset="-79"/>
                <a:cs typeface="Assistant SemiBold" panose="00000700000000000000" pitchFamily="2" charset="-79"/>
              </a:rPr>
              <a:t>אירוע בלעדי: האולימפיאדה התקיימה ללא קהל באולמות ובמגרשים, דבר שלא קרה מעולם. הענקת המדליות נעשו בנוכחות מצומצמת מאוד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656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-1960817" y="1984411"/>
            <a:ext cx="12856687" cy="972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7291"/>
              </a:lnSpc>
              <a:spcBef>
                <a:spcPct val="0"/>
              </a:spcBef>
            </a:pPr>
            <a:r>
              <a:rPr lang="he-IL" sz="8000" b="1" u="none" strike="noStrike" spc="184" dirty="0">
                <a:solidFill>
                  <a:srgbClr val="010101"/>
                </a:solidFill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מספרים ונתונים</a:t>
            </a:r>
            <a:endParaRPr lang="en-US" sz="8000" b="1" u="none" strike="noStrike" spc="184" dirty="0">
              <a:solidFill>
                <a:srgbClr val="010101"/>
              </a:solidFill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5250883" y="3303499"/>
            <a:ext cx="2246916" cy="32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641"/>
              </a:lnSpc>
              <a:spcBef>
                <a:spcPct val="0"/>
              </a:spcBef>
              <a:defRPr sz="2800" spc="-37">
                <a:solidFill>
                  <a:srgbClr val="010101"/>
                </a:solidFill>
                <a:latin typeface="Montserrat Light Bold"/>
                <a:ea typeface="Montserrat Light Bold"/>
                <a:cs typeface="Monotype Hadassah" pitchFamily="2" charset="-79"/>
              </a:defRPr>
            </a:lvl1pPr>
          </a:lstStyle>
          <a:p>
            <a:r>
              <a:rPr lang="he-IL" dirty="0">
                <a:sym typeface="Montserrat Light Bold"/>
              </a:rPr>
              <a:t>ספורטאים</a:t>
            </a:r>
            <a:endParaRPr lang="en-US" dirty="0">
              <a:sym typeface="Montserrat Ligh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246777" y="2368977"/>
            <a:ext cx="2391455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11,090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73833" y="8025863"/>
            <a:ext cx="1201721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206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27518" y="8355992"/>
            <a:ext cx="898685" cy="83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33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301978" y="582772"/>
            <a:ext cx="1348433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340</a:t>
            </a:r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A7819898-544B-4DED-B9F9-535D8F226323}"/>
              </a:ext>
            </a:extLst>
          </p:cNvPr>
          <p:cNvSpPr txBox="1"/>
          <p:nvPr/>
        </p:nvSpPr>
        <p:spPr>
          <a:xfrm>
            <a:off x="7952587" y="8946875"/>
            <a:ext cx="2246916" cy="3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he-IL" sz="2800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otype Hadassah" pitchFamily="2" charset="-79"/>
                <a:sym typeface="Montserrat Light Bold"/>
              </a:rPr>
              <a:t>מדינות</a:t>
            </a:r>
            <a:endParaRPr lang="en-US" sz="2800" spc="-37" dirty="0">
              <a:solidFill>
                <a:srgbClr val="010101"/>
              </a:solidFill>
              <a:latin typeface="Montserrat Light Bold"/>
              <a:ea typeface="Montserrat Light Bold"/>
              <a:cs typeface="Monotype Hadassah" pitchFamily="2" charset="-79"/>
              <a:sym typeface="Montserrat Light Bold"/>
            </a:endParaRP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66A81726-2925-4344-BB2A-E366E4355CB6}"/>
              </a:ext>
            </a:extLst>
          </p:cNvPr>
          <p:cNvSpPr txBox="1"/>
          <p:nvPr/>
        </p:nvSpPr>
        <p:spPr>
          <a:xfrm>
            <a:off x="14703931" y="9333390"/>
            <a:ext cx="3535166" cy="3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he-IL" sz="2800" spc="-37" dirty="0">
                <a:solidFill>
                  <a:srgbClr val="010101"/>
                </a:solidFill>
                <a:latin typeface="Montserrat Light Bold"/>
                <a:cs typeface="Monotype Hadassah" pitchFamily="2" charset="-79"/>
                <a:sym typeface="Montserrat Light Bold"/>
              </a:rPr>
              <a:t>ענפי ספורט שונים</a:t>
            </a:r>
            <a:endParaRPr lang="en-US" sz="2800" spc="-37" dirty="0">
              <a:solidFill>
                <a:srgbClr val="010101"/>
              </a:solidFill>
              <a:latin typeface="Montserrat Light Bold"/>
              <a:cs typeface="Monotype Hadassah" pitchFamily="2" charset="-79"/>
              <a:sym typeface="Montserrat Light Bold"/>
            </a:endParaRP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0B012850-5DDE-4D0F-A69D-3F125113311B}"/>
              </a:ext>
            </a:extLst>
          </p:cNvPr>
          <p:cNvSpPr txBox="1"/>
          <p:nvPr/>
        </p:nvSpPr>
        <p:spPr>
          <a:xfrm>
            <a:off x="11832486" y="1589412"/>
            <a:ext cx="2246916" cy="3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he-IL" sz="2800" spc="-37" dirty="0">
                <a:solidFill>
                  <a:srgbClr val="010101"/>
                </a:solidFill>
                <a:latin typeface="Montserrat Light Bold"/>
                <a:cs typeface="Monotype Hadassah" pitchFamily="2" charset="-79"/>
                <a:sym typeface="Montserrat Light Bold"/>
              </a:rPr>
              <a:t>מדליות זהב</a:t>
            </a:r>
            <a:endParaRPr lang="en-US" sz="2800" spc="-37" dirty="0">
              <a:solidFill>
                <a:srgbClr val="010101"/>
              </a:solidFill>
              <a:latin typeface="Montserrat Light Bold"/>
              <a:cs typeface="Monotype Hadassah" pitchFamily="2" charset="-79"/>
              <a:sym typeface="Montserrat Light Bold"/>
            </a:endParaRPr>
          </a:p>
        </p:txBody>
      </p:sp>
      <p:sp>
        <p:nvSpPr>
          <p:cNvPr id="55" name="Freeform 33">
            <a:extLst>
              <a:ext uri="{FF2B5EF4-FFF2-40B4-BE49-F238E27FC236}">
                <a16:creationId xmlns:a16="http://schemas.microsoft.com/office/drawing/2014/main" id="{DD3405AA-12C4-408A-B8AB-F41756843654}"/>
              </a:ext>
            </a:extLst>
          </p:cNvPr>
          <p:cNvSpPr/>
          <p:nvPr/>
        </p:nvSpPr>
        <p:spPr>
          <a:xfrm>
            <a:off x="9420192" y="4375919"/>
            <a:ext cx="788162" cy="922318"/>
          </a:xfrm>
          <a:custGeom>
            <a:avLst/>
            <a:gdLst/>
            <a:ahLst/>
            <a:cxnLst/>
            <a:rect l="l" t="t" r="r" b="b"/>
            <a:pathLst>
              <a:path w="788162" h="922318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lum bright="70000" contrast="-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Freeform 40">
            <a:extLst>
              <a:ext uri="{FF2B5EF4-FFF2-40B4-BE49-F238E27FC236}">
                <a16:creationId xmlns:a16="http://schemas.microsoft.com/office/drawing/2014/main" id="{AF5A2AA2-C457-47AD-8CED-5EAEE8D05581}"/>
              </a:ext>
            </a:extLst>
          </p:cNvPr>
          <p:cNvSpPr/>
          <p:nvPr/>
        </p:nvSpPr>
        <p:spPr>
          <a:xfrm>
            <a:off x="12556953" y="2199516"/>
            <a:ext cx="701847" cy="977255"/>
          </a:xfrm>
          <a:custGeom>
            <a:avLst/>
            <a:gdLst/>
            <a:ahLst/>
            <a:cxnLst/>
            <a:rect l="l" t="t" r="r" b="b"/>
            <a:pathLst>
              <a:path w="701847" h="977255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lum bright="70000" contrast="-7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34">
            <a:extLst>
              <a:ext uri="{FF2B5EF4-FFF2-40B4-BE49-F238E27FC236}">
                <a16:creationId xmlns:a16="http://schemas.microsoft.com/office/drawing/2014/main" id="{4A794D84-080A-4BBA-AE29-B97F097E4F0E}"/>
              </a:ext>
            </a:extLst>
          </p:cNvPr>
          <p:cNvSpPr/>
          <p:nvPr/>
        </p:nvSpPr>
        <p:spPr>
          <a:xfrm>
            <a:off x="10599168" y="7911409"/>
            <a:ext cx="958932" cy="922318"/>
          </a:xfrm>
          <a:custGeom>
            <a:avLst/>
            <a:gdLst/>
            <a:ahLst/>
            <a:cxnLst/>
            <a:rect l="l" t="t" r="r" b="b"/>
            <a:pathLst>
              <a:path w="958932" h="922318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lum bright="70000" contrast="-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FE903E58-E41E-4D77-AFA1-FC3E4FE5529D}"/>
              </a:ext>
            </a:extLst>
          </p:cNvPr>
          <p:cNvSpPr txBox="1"/>
          <p:nvPr/>
        </p:nvSpPr>
        <p:spPr>
          <a:xfrm>
            <a:off x="7255971" y="4183868"/>
            <a:ext cx="1739384" cy="83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1080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DC9BE23D-1163-4B84-BEB5-564A9F635929}"/>
              </a:ext>
            </a:extLst>
          </p:cNvPr>
          <p:cNvSpPr txBox="1"/>
          <p:nvPr/>
        </p:nvSpPr>
        <p:spPr>
          <a:xfrm>
            <a:off x="6965854" y="5192766"/>
            <a:ext cx="2246916" cy="35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he-IL" sz="2800" spc="-37" dirty="0">
                <a:solidFill>
                  <a:srgbClr val="010101"/>
                </a:solidFill>
                <a:latin typeface="Montserrat Light Bold"/>
                <a:cs typeface="Monotype Hadassah" pitchFamily="2" charset="-79"/>
                <a:sym typeface="Montserrat Light Bold"/>
              </a:rPr>
              <a:t>מדליות </a:t>
            </a:r>
            <a:endParaRPr lang="en-US" sz="2800" spc="-37" dirty="0">
              <a:solidFill>
                <a:srgbClr val="010101"/>
              </a:solidFill>
              <a:latin typeface="Montserrat Light Bold"/>
              <a:cs typeface="Monotype Hadassah" pitchFamily="2" charset="-79"/>
              <a:sym typeface="Montserrat Ligh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">
            <a:extLst>
              <a:ext uri="{FF2B5EF4-FFF2-40B4-BE49-F238E27FC236}">
                <a16:creationId xmlns:a16="http://schemas.microsoft.com/office/drawing/2014/main" id="{5FC12BDA-F8E8-4B20-A8F9-0B54195544A6}"/>
              </a:ext>
            </a:extLst>
          </p:cNvPr>
          <p:cNvSpPr/>
          <p:nvPr/>
        </p:nvSpPr>
        <p:spPr>
          <a:xfrm rot="2925483">
            <a:off x="-9408225" y="-9652223"/>
            <a:ext cx="32151450" cy="33324633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956370"/>
            <a:ext cx="15591759" cy="8301930"/>
            <a:chOff x="0" y="-19050"/>
            <a:chExt cx="4106471" cy="2186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548"/>
              </a:lnSpc>
              <a:spcBef>
                <a:spcPct val="0"/>
              </a:spcBef>
            </a:pPr>
            <a:r>
              <a:rPr lang="he-IL" sz="5400" b="1" u="none" strike="noStrike" spc="37" dirty="0">
                <a:solidFill>
                  <a:srgbClr val="010101"/>
                </a:solidFill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מתחרים בולטים</a:t>
            </a:r>
            <a:endParaRPr lang="en-US" sz="5400" b="1" u="none" strike="noStrike" spc="37" dirty="0">
              <a:solidFill>
                <a:srgbClr val="010101"/>
              </a:solidFill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B995AB11-95FF-4B52-BEAD-F6AA0136D256}"/>
              </a:ext>
            </a:extLst>
          </p:cNvPr>
          <p:cNvGrpSpPr/>
          <p:nvPr/>
        </p:nvGrpSpPr>
        <p:grpSpPr>
          <a:xfrm>
            <a:off x="1643021" y="3474122"/>
            <a:ext cx="4772026" cy="4784036"/>
            <a:chOff x="0" y="0"/>
            <a:chExt cx="812800" cy="1259993"/>
          </a:xfrm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6C9F903E-5E8D-4E6E-8A0D-A9C9920889B6}"/>
                </a:ext>
              </a:extLst>
            </p:cNvPr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E09CF16D-9CA8-4E18-88FC-3E8D1CADAB67}"/>
                </a:ext>
              </a:extLst>
            </p:cNvPr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3" name="Group 15">
            <a:extLst>
              <a:ext uri="{FF2B5EF4-FFF2-40B4-BE49-F238E27FC236}">
                <a16:creationId xmlns:a16="http://schemas.microsoft.com/office/drawing/2014/main" id="{548E3D9A-312A-46CD-B2F6-68099AF1F97E}"/>
              </a:ext>
            </a:extLst>
          </p:cNvPr>
          <p:cNvGrpSpPr/>
          <p:nvPr/>
        </p:nvGrpSpPr>
        <p:grpSpPr>
          <a:xfrm>
            <a:off x="1643021" y="5011365"/>
            <a:ext cx="4772026" cy="1283058"/>
            <a:chOff x="0" y="-46157"/>
            <a:chExt cx="812800" cy="152745"/>
          </a:xfrm>
        </p:grpSpPr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66E526C9-C7E5-4FC0-AD56-D6B2C18BA8A9}"/>
                </a:ext>
              </a:extLst>
            </p:cNvPr>
            <p:cNvSpPr/>
            <p:nvPr/>
          </p:nvSpPr>
          <p:spPr>
            <a:xfrm>
              <a:off x="0" y="0"/>
              <a:ext cx="812800" cy="60431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F208EA66-F201-445E-A630-D017619B656E}"/>
                </a:ext>
              </a:extLst>
            </p:cNvPr>
            <p:cNvSpPr txBox="1"/>
            <p:nvPr/>
          </p:nvSpPr>
          <p:spPr>
            <a:xfrm>
              <a:off x="0" y="-46157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he-IL" sz="2199" dirty="0" err="1">
                  <a:solidFill>
                    <a:srgbClr val="FFFFFF"/>
                  </a:solidFill>
                  <a:latin typeface="Assistant SemiBold" panose="00000700000000000000" pitchFamily="2" charset="-79"/>
                  <a:ea typeface="Montserrat Classic"/>
                  <a:cs typeface="Assistant SemiBold" panose="00000700000000000000" pitchFamily="2" charset="-79"/>
                  <a:sym typeface="Montserrat Classic"/>
                </a:rPr>
                <a:t>איליין</a:t>
              </a:r>
              <a:r>
                <a:rPr lang="he-IL" sz="2199" dirty="0">
                  <a:solidFill>
                    <a:srgbClr val="FFFFFF"/>
                  </a:solidFill>
                  <a:latin typeface="Assistant SemiBold" panose="00000700000000000000" pitchFamily="2" charset="-79"/>
                  <a:ea typeface="Montserrat Classic"/>
                  <a:cs typeface="Assistant SemiBold" panose="00000700000000000000" pitchFamily="2" charset="-79"/>
                  <a:sym typeface="Montserrat Classic"/>
                </a:rPr>
                <a:t> תומפסון-הרה</a:t>
              </a:r>
            </a:p>
          </p:txBody>
        </p:sp>
      </p:grpSp>
      <p:pic>
        <p:nvPicPr>
          <p:cNvPr id="46" name="תמונה 45">
            <a:extLst>
              <a:ext uri="{FF2B5EF4-FFF2-40B4-BE49-F238E27FC236}">
                <a16:creationId xmlns:a16="http://schemas.microsoft.com/office/drawing/2014/main" id="{11A654CB-9811-4261-8346-2B540E26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08" y="3637045"/>
            <a:ext cx="2639651" cy="1622400"/>
          </a:xfrm>
          <a:prstGeom prst="rect">
            <a:avLst/>
          </a:prstGeom>
        </p:spPr>
      </p:pic>
      <p:grpSp>
        <p:nvGrpSpPr>
          <p:cNvPr id="47" name="Group 12">
            <a:extLst>
              <a:ext uri="{FF2B5EF4-FFF2-40B4-BE49-F238E27FC236}">
                <a16:creationId xmlns:a16="http://schemas.microsoft.com/office/drawing/2014/main" id="{079EB7EE-EDA0-49EF-98F5-B0C4054AA687}"/>
              </a:ext>
            </a:extLst>
          </p:cNvPr>
          <p:cNvGrpSpPr/>
          <p:nvPr/>
        </p:nvGrpSpPr>
        <p:grpSpPr>
          <a:xfrm>
            <a:off x="6748421" y="3474122"/>
            <a:ext cx="4772026" cy="4784036"/>
            <a:chOff x="0" y="0"/>
            <a:chExt cx="812800" cy="1259993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D0A5133-0892-40EA-B5EB-21E8EC21D41D}"/>
                </a:ext>
              </a:extLst>
            </p:cNvPr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3BDF4724-F697-40B4-910D-8A28FECC40D3}"/>
                </a:ext>
              </a:extLst>
            </p:cNvPr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0" name="Group 15">
            <a:extLst>
              <a:ext uri="{FF2B5EF4-FFF2-40B4-BE49-F238E27FC236}">
                <a16:creationId xmlns:a16="http://schemas.microsoft.com/office/drawing/2014/main" id="{F4B4B80A-84C6-4AAB-BA4D-77ED0D87F840}"/>
              </a:ext>
            </a:extLst>
          </p:cNvPr>
          <p:cNvGrpSpPr/>
          <p:nvPr/>
        </p:nvGrpSpPr>
        <p:grpSpPr>
          <a:xfrm>
            <a:off x="6748421" y="5399084"/>
            <a:ext cx="4772026" cy="507624"/>
            <a:chOff x="0" y="0"/>
            <a:chExt cx="812800" cy="133695"/>
          </a:xfrm>
        </p:grpSpPr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A81390E-2486-4601-9E70-E0B943EE80CA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93CFEE15-48C6-409D-BC0F-37D086B49C26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he-IL" sz="2199" dirty="0">
                  <a:solidFill>
                    <a:srgbClr val="FFFFFF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Classic"/>
                </a:rPr>
                <a:t>סימון </a:t>
              </a:r>
              <a:r>
                <a:rPr lang="he-IL" sz="2199" dirty="0" err="1">
                  <a:solidFill>
                    <a:srgbClr val="FFFFFF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Classic"/>
                </a:rPr>
                <a:t>ביילס</a:t>
              </a:r>
              <a:r>
                <a:rPr lang="he-IL" sz="2199" dirty="0">
                  <a:solidFill>
                    <a:srgbClr val="FFFFFF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Classic"/>
                </a:rPr>
                <a:t> </a:t>
              </a:r>
              <a:endParaRPr lang="en-US" sz="2199" dirty="0">
                <a:solidFill>
                  <a:srgbClr val="FFFFFF"/>
                </a:solidFill>
                <a:latin typeface="Assistant SemiBold" panose="00000700000000000000" pitchFamily="2" charset="-79"/>
                <a:cs typeface="Assistant SemiBold" panose="00000700000000000000" pitchFamily="2" charset="-79"/>
                <a:sym typeface="Montserrat Classic"/>
              </a:endParaRPr>
            </a:p>
          </p:txBody>
        </p:sp>
      </p:grpSp>
      <p:sp>
        <p:nvSpPr>
          <p:cNvPr id="53" name="TextBox 32">
            <a:extLst>
              <a:ext uri="{FF2B5EF4-FFF2-40B4-BE49-F238E27FC236}">
                <a16:creationId xmlns:a16="http://schemas.microsoft.com/office/drawing/2014/main" id="{D1EDCC51-A3F2-4CA6-9EC2-4BBC32AD542E}"/>
              </a:ext>
            </a:extLst>
          </p:cNvPr>
          <p:cNvSpPr txBox="1"/>
          <p:nvPr/>
        </p:nvSpPr>
        <p:spPr>
          <a:xfrm>
            <a:off x="6856118" y="5845655"/>
            <a:ext cx="4613997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he-IL" sz="3200" dirty="0">
                <a:latin typeface="Assistant SemiBold" panose="00000700000000000000" pitchFamily="2" charset="-79"/>
                <a:cs typeface="Assistant SemiBold" panose="00000700000000000000" pitchFamily="2" charset="-79"/>
              </a:rPr>
              <a:t>אחת מהספורטאיות הבולטות, פרשה מתחרות מסוימות בשל בעיות נפשיות, מה שהוביל לשייח חשוב על בריאות נפשית בספורט</a:t>
            </a:r>
            <a:endParaRPr lang="en-US" sz="3200" dirty="0">
              <a:latin typeface="Assistant SemiBold" panose="00000700000000000000" pitchFamily="2" charset="-79"/>
              <a:cs typeface="Assistant SemiBold" panose="00000700000000000000" pitchFamily="2" charset="-79"/>
              <a:sym typeface="Montserrat Light"/>
            </a:endParaRPr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867DA0BD-2CAD-4155-901E-D5FD55D6BADC}"/>
              </a:ext>
            </a:extLst>
          </p:cNvPr>
          <p:cNvGrpSpPr/>
          <p:nvPr/>
        </p:nvGrpSpPr>
        <p:grpSpPr>
          <a:xfrm>
            <a:off x="11931278" y="3474122"/>
            <a:ext cx="4772026" cy="4784036"/>
            <a:chOff x="0" y="0"/>
            <a:chExt cx="812800" cy="1259993"/>
          </a:xfrm>
        </p:grpSpPr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2F6D6DBA-068D-4BEE-8994-814C6392E544}"/>
                </a:ext>
              </a:extLst>
            </p:cNvPr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051E5199-19D6-468B-9AD8-DABDEF2E22BF}"/>
                </a:ext>
              </a:extLst>
            </p:cNvPr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014E9FC4-DE11-4B85-8B22-202C01DD4FED}"/>
              </a:ext>
            </a:extLst>
          </p:cNvPr>
          <p:cNvGrpSpPr/>
          <p:nvPr/>
        </p:nvGrpSpPr>
        <p:grpSpPr>
          <a:xfrm>
            <a:off x="11931278" y="5399084"/>
            <a:ext cx="4772026" cy="507624"/>
            <a:chOff x="0" y="0"/>
            <a:chExt cx="812800" cy="133695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66BA525-FC84-43B1-AF16-FF363665BD49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972C3E81-E088-40C5-A8A6-45CAB34AD147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algn="ctr">
                <a:lnSpc>
                  <a:spcPts val="2859"/>
                </a:lnSpc>
                <a:defRPr sz="2199">
                  <a:solidFill>
                    <a:srgbClr val="FFFFFF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defRPr>
              </a:lvl1pPr>
            </a:lstStyle>
            <a:p>
              <a:r>
                <a:rPr lang="he-IL" dirty="0"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Classic"/>
                </a:rPr>
                <a:t>לינוי אשרם </a:t>
              </a:r>
              <a:endParaRPr lang="en-US" dirty="0">
                <a:latin typeface="Assistant SemiBold" panose="00000700000000000000" pitchFamily="2" charset="-79"/>
                <a:cs typeface="Assistant SemiBold" panose="00000700000000000000" pitchFamily="2" charset="-79"/>
                <a:sym typeface="Montserrat Classic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F9DF36-B402-45A5-897E-3B0F4F3F307C}"/>
              </a:ext>
            </a:extLst>
          </p:cNvPr>
          <p:cNvSpPr txBox="1"/>
          <p:nvPr/>
        </p:nvSpPr>
        <p:spPr>
          <a:xfrm>
            <a:off x="1371167" y="6294423"/>
            <a:ext cx="531573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latin typeface="Assistant SemiBold" panose="00000700000000000000" pitchFamily="2" charset="-79"/>
                <a:cs typeface="Assistant SemiBold" panose="00000700000000000000" pitchFamily="2" charset="-79"/>
              </a:rPr>
              <a:t>זכתה במדליות זהב </a:t>
            </a:r>
          </a:p>
          <a:p>
            <a:pPr algn="ctr"/>
            <a:r>
              <a:rPr lang="he-IL" sz="3200" dirty="0">
                <a:latin typeface="Assistant SemiBold" panose="00000700000000000000" pitchFamily="2" charset="-79"/>
                <a:cs typeface="Assistant SemiBold" panose="00000700000000000000" pitchFamily="2" charset="-79"/>
              </a:rPr>
              <a:t>ב-100 ו-200 מטר</a:t>
            </a:r>
          </a:p>
        </p:txBody>
      </p:sp>
      <p:pic>
        <p:nvPicPr>
          <p:cNvPr id="61" name="תמונה 60">
            <a:extLst>
              <a:ext uri="{FF2B5EF4-FFF2-40B4-BE49-F238E27FC236}">
                <a16:creationId xmlns:a16="http://schemas.microsoft.com/office/drawing/2014/main" id="{357D8E22-D232-47F6-88D0-57162116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59" y="3580941"/>
            <a:ext cx="2639651" cy="1638993"/>
          </a:xfrm>
          <a:prstGeom prst="rect">
            <a:avLst/>
          </a:prstGeom>
        </p:spPr>
      </p:pic>
      <p:pic>
        <p:nvPicPr>
          <p:cNvPr id="62" name="תמונה 61" descr="לינוי אשרם – ויקיפדיה">
            <a:extLst>
              <a:ext uri="{FF2B5EF4-FFF2-40B4-BE49-F238E27FC236}">
                <a16:creationId xmlns:a16="http://schemas.microsoft.com/office/drawing/2014/main" id="{A210D6DB-A216-4758-96E1-9B05ECE7CD2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465" y="3631760"/>
            <a:ext cx="2639651" cy="153735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32">
            <a:extLst>
              <a:ext uri="{FF2B5EF4-FFF2-40B4-BE49-F238E27FC236}">
                <a16:creationId xmlns:a16="http://schemas.microsoft.com/office/drawing/2014/main" id="{5C87099E-8622-4F7F-A6E0-39EFDA0E67AD}"/>
              </a:ext>
            </a:extLst>
          </p:cNvPr>
          <p:cNvSpPr txBox="1"/>
          <p:nvPr/>
        </p:nvSpPr>
        <p:spPr>
          <a:xfrm>
            <a:off x="12089307" y="6051381"/>
            <a:ext cx="4613997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he-IL" sz="3200" kern="0" dirty="0">
                <a:latin typeface="Assistant SemiBold" panose="00000700000000000000" pitchFamily="2" charset="-79"/>
                <a:ea typeface="Times New Roman" panose="02020603050405020304" pitchFamily="18" charset="0"/>
                <a:cs typeface="Assistant SemiBold" panose="00000700000000000000" pitchFamily="2" charset="-79"/>
              </a:rPr>
              <a:t>המתעמלת הישראלית זכתה במדליית זהב בהתעמלות אמנותית, הישג היסטורי עבור ישראל</a:t>
            </a:r>
            <a:endParaRPr lang="en-US" sz="3200" dirty="0">
              <a:latin typeface="Assistant SemiBold" panose="00000700000000000000" pitchFamily="2" charset="-79"/>
              <a:cs typeface="Assistant SemiBold" panose="00000700000000000000" pitchFamily="2" charset="-79"/>
              <a:sym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grpFill/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201" y="1158585"/>
            <a:ext cx="8701474" cy="897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842"/>
              </a:lnSpc>
              <a:spcBef>
                <a:spcPct val="0"/>
              </a:spcBef>
            </a:pPr>
            <a:r>
              <a:rPr lang="en-US" sz="7200" b="1" spc="173" dirty="0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Database sources</a:t>
            </a:r>
            <a:endParaRPr lang="en-US" sz="7200" b="1" u="none" strike="noStrike" spc="173" dirty="0">
              <a:solidFill>
                <a:srgbClr val="0101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33719" y="3552187"/>
            <a:ext cx="4950833" cy="110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7"/>
              </a:lnSpc>
            </a:pPr>
            <a:r>
              <a:rPr lang="he-IL" sz="1585" b="1" spc="155" dirty="0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מערך נתונים זה מכיל את הפרטים של הספורטאים, המאמנים, הקבוצות המשתתפות וכן את הערכים לפי מגדר. הוא מכיל את שמותיהם, המדינות המיוצגות, מגדר המתחרים, שם המאמנים.</a:t>
            </a:r>
            <a:endParaRPr lang="en-US" sz="1585" b="1" spc="155" dirty="0">
              <a:solidFill>
                <a:srgbClr val="F2F4F5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00812" y="5471062"/>
            <a:ext cx="5186588" cy="111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87"/>
              </a:lnSpc>
            </a:pPr>
            <a:r>
              <a:rPr lang="he-IL" sz="1585" spc="155" dirty="0" err="1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בויקידאטה</a:t>
            </a:r>
            <a:r>
              <a:rPr lang="he-IL" sz="1585" spc="155" dirty="0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 השתמשנו בשביל להוסיף מידע על הספורטאים, ביצענו שליפה ע"ב שם מלא של כל ספורטאי </a:t>
            </a:r>
            <a:r>
              <a:rPr lang="he-IL" sz="1585" spc="155" dirty="0" err="1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ומהויקידאטה</a:t>
            </a:r>
            <a:r>
              <a:rPr lang="he-IL" sz="1585" spc="155" dirty="0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 אספנו מזהה של כל ספורטאי , מגדר, וגיל. </a:t>
            </a:r>
          </a:p>
          <a:p>
            <a:pPr algn="r">
              <a:lnSpc>
                <a:spcPts val="2187"/>
              </a:lnSpc>
            </a:pPr>
            <a:r>
              <a:rPr lang="he-IL" sz="1585" spc="155" dirty="0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rPr>
              <a:t>השליפה התבצעה ע"ב הקובץ של הספורטאים מ- </a:t>
            </a:r>
            <a:endParaRPr lang="en-US" sz="1585" spc="155" dirty="0">
              <a:solidFill>
                <a:srgbClr val="F2F4F5"/>
              </a:solidFill>
              <a:latin typeface="Assistant SemiBold" panose="00000700000000000000" pitchFamily="2" charset="-79"/>
              <a:ea typeface="Montserrat Light"/>
              <a:cs typeface="Assistant SemiBold" panose="00000700000000000000" pitchFamily="2" charset="-79"/>
              <a:sym typeface="Montserrat Ligh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685801" y="7453217"/>
            <a:ext cx="7946256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D085CF1A-ABF3-41B7-A22E-A59D1E7D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248" y="3743959"/>
            <a:ext cx="1720458" cy="770622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65733503-568B-4168-81A5-7D0ACC1426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76" t="5725" r="9724" b="9332"/>
          <a:stretch/>
        </p:blipFill>
        <p:spPr>
          <a:xfrm>
            <a:off x="6630520" y="5604852"/>
            <a:ext cx="1235728" cy="10244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82217D-9503-473C-8002-FBB6E671A22A}"/>
              </a:ext>
            </a:extLst>
          </p:cNvPr>
          <p:cNvSpPr txBox="1"/>
          <p:nvPr/>
        </p:nvSpPr>
        <p:spPr>
          <a:xfrm>
            <a:off x="12425181" y="6559221"/>
            <a:ext cx="1028263" cy="3362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585" spc="155" dirty="0" err="1">
                <a:solidFill>
                  <a:srgbClr val="F2F4F5"/>
                </a:solidFill>
                <a:latin typeface="Assistant SemiBold" panose="00000700000000000000" pitchFamily="2" charset="-79"/>
                <a:cs typeface="Assistant SemiBold" panose="00000700000000000000" pitchFamily="2" charset="-79"/>
              </a:rPr>
              <a:t>kaggel</a:t>
            </a:r>
            <a:endParaRPr lang="he-IL" sz="1585" spc="155" dirty="0">
              <a:solidFill>
                <a:srgbClr val="F2F4F5"/>
              </a:solidFill>
              <a:latin typeface="Assistant SemiBold" panose="00000700000000000000" pitchFamily="2" charset="-79"/>
              <a:cs typeface="Assistant SemiBold" panose="00000700000000000000" pitchFamily="2" charset="-79"/>
            </a:endParaRPr>
          </a:p>
        </p:txBody>
      </p:sp>
      <p:grpSp>
        <p:nvGrpSpPr>
          <p:cNvPr id="43" name="קבוצה 42">
            <a:extLst>
              <a:ext uri="{FF2B5EF4-FFF2-40B4-BE49-F238E27FC236}">
                <a16:creationId xmlns:a16="http://schemas.microsoft.com/office/drawing/2014/main" id="{EF537D00-42BF-46D9-9E90-E94B0EF7AB13}"/>
              </a:ext>
            </a:extLst>
          </p:cNvPr>
          <p:cNvGrpSpPr/>
          <p:nvPr/>
        </p:nvGrpSpPr>
        <p:grpSpPr>
          <a:xfrm>
            <a:off x="-609600" y="7539652"/>
            <a:ext cx="8130624" cy="1467443"/>
            <a:chOff x="2951250" y="3540561"/>
            <a:chExt cx="8130624" cy="1467443"/>
          </a:xfrm>
        </p:grpSpPr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CCD2EE4F-B90D-443F-9FC7-63AE7E0860D7}"/>
                </a:ext>
              </a:extLst>
            </p:cNvPr>
            <p:cNvSpPr txBox="1"/>
            <p:nvPr/>
          </p:nvSpPr>
          <p:spPr>
            <a:xfrm>
              <a:off x="8839200" y="3577773"/>
              <a:ext cx="2057399" cy="265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187"/>
                </a:lnSpc>
              </a:pPr>
              <a:r>
                <a:rPr lang="he-IL" sz="1585" b="1" spc="155" dirty="0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Light"/>
                </a:rPr>
                <a:t> </a:t>
              </a:r>
              <a:r>
                <a:rPr lang="en-US" sz="1585" b="1" spc="155" dirty="0" err="1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Light"/>
                </a:rPr>
                <a:t>wbdata</a:t>
              </a:r>
              <a:r>
                <a:rPr lang="en-US" sz="1585" b="1" spc="155" dirty="0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Light"/>
                </a:rPr>
                <a:t> </a:t>
              </a:r>
              <a:r>
                <a:rPr lang="he-IL" sz="1585" b="1" spc="155" dirty="0" err="1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  <a:sym typeface="Montserrat Light"/>
                </a:rPr>
                <a:t>ההספריה</a:t>
              </a:r>
              <a:endParaRPr lang="en-US" sz="1585" spc="155" dirty="0">
                <a:solidFill>
                  <a:srgbClr val="F2F4F5"/>
                </a:solidFill>
                <a:latin typeface="Assistant SemiBold" panose="00000700000000000000" pitchFamily="2" charset="-79"/>
                <a:ea typeface="Montserrat Light"/>
                <a:cs typeface="Assistant SemiBold" panose="00000700000000000000" pitchFamily="2" charset="-79"/>
                <a:sym typeface="Montserrat Ligh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515E2E-B30A-48E3-90E1-E1B5A5879A32}"/>
                </a:ext>
              </a:extLst>
            </p:cNvPr>
            <p:cNvSpPr txBox="1"/>
            <p:nvPr/>
          </p:nvSpPr>
          <p:spPr>
            <a:xfrm>
              <a:off x="2951250" y="3952285"/>
              <a:ext cx="8085044" cy="33624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1585" b="1" spc="155" dirty="0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 מאפשרת לגשת למידע כלכלי וחברתי ממאגר הנתונים של הבנק העולמי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D4E608-0373-471E-B96D-54F12A1E2CC7}"/>
                </a:ext>
              </a:extLst>
            </p:cNvPr>
            <p:cNvSpPr txBox="1"/>
            <p:nvPr/>
          </p:nvSpPr>
          <p:spPr>
            <a:xfrm>
              <a:off x="7535860" y="3602050"/>
              <a:ext cx="1384582" cy="265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r">
                <a:lnSpc>
                  <a:spcPts val="2187"/>
                </a:lnSpc>
                <a:defRPr sz="1585" b="1" spc="155">
                  <a:solidFill>
                    <a:srgbClr val="F2F4F5"/>
                  </a:solidFill>
                  <a:latin typeface="Montserrat Light"/>
                </a:defRPr>
              </a:lvl1pPr>
            </a:lstStyle>
            <a:p>
              <a:r>
                <a:rPr lang="he-IL" dirty="0"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היא ספריית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5E1064-817B-4EBA-BF90-CCC5D0F36126}"/>
                </a:ext>
              </a:extLst>
            </p:cNvPr>
            <p:cNvSpPr txBox="1"/>
            <p:nvPr/>
          </p:nvSpPr>
          <p:spPr>
            <a:xfrm>
              <a:off x="6840231" y="3540561"/>
              <a:ext cx="93303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en-US" b="1" dirty="0">
                  <a:solidFill>
                    <a:schemeClr val="bg1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Python</a:t>
              </a:r>
              <a:endParaRPr lang="he-IL" b="1" dirty="0">
                <a:solidFill>
                  <a:schemeClr val="bg1"/>
                </a:solidFill>
                <a:latin typeface="Assistant SemiBold" panose="00000700000000000000" pitchFamily="2" charset="-79"/>
                <a:cs typeface="Assistant SemiBold" panose="00000700000000000000" pitchFamily="2" charset="-79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918626-FC64-4892-94CA-A8F48423B090}"/>
                </a:ext>
              </a:extLst>
            </p:cNvPr>
            <p:cNvSpPr txBox="1"/>
            <p:nvPr/>
          </p:nvSpPr>
          <p:spPr>
            <a:xfrm>
              <a:off x="2996830" y="4427845"/>
              <a:ext cx="8085044" cy="58015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1585" b="1" spc="155" dirty="0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היא מספקת גישה נוחה לאלפי מדדים שונים הקשורים לכלכלה, בריאות </a:t>
              </a:r>
            </a:p>
            <a:p>
              <a:pPr algn="r"/>
              <a:r>
                <a:rPr lang="he-IL" sz="1585" b="1" spc="155" dirty="0">
                  <a:solidFill>
                    <a:srgbClr val="F2F4F5"/>
                  </a:solidFill>
                  <a:latin typeface="Assistant SemiBold" panose="00000700000000000000" pitchFamily="2" charset="-79"/>
                  <a:cs typeface="Assistant SemiBold" panose="00000700000000000000" pitchFamily="2" charset="-79"/>
                </a:rPr>
                <a:t>עבור מדינות ברחבי העולם</a:t>
              </a:r>
            </a:p>
          </p:txBody>
        </p:sp>
      </p:grpSp>
      <p:sp>
        <p:nvSpPr>
          <p:cNvPr id="49" name="Freeform 38">
            <a:extLst>
              <a:ext uri="{FF2B5EF4-FFF2-40B4-BE49-F238E27FC236}">
                <a16:creationId xmlns:a16="http://schemas.microsoft.com/office/drawing/2014/main" id="{046D5C4A-A2CB-4685-9A78-5A2365C655F8}"/>
              </a:ext>
            </a:extLst>
          </p:cNvPr>
          <p:cNvSpPr/>
          <p:nvPr/>
        </p:nvSpPr>
        <p:spPr>
          <a:xfrm>
            <a:off x="8110138" y="7609148"/>
            <a:ext cx="1143943" cy="1000582"/>
          </a:xfrm>
          <a:custGeom>
            <a:avLst/>
            <a:gdLst/>
            <a:ahLst/>
            <a:cxnLst/>
            <a:rect l="l" t="t" r="r" b="b"/>
            <a:pathLst>
              <a:path w="811663" h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53497" y="1030423"/>
            <a:ext cx="11172824" cy="113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 dirty="0"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Male/Female Athletes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CFBFEC9E-1588-4240-A07F-98FFC13BC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515" b="92769" l="4348" r="96590">
                        <a14:foregroundMark x1="24382" y1="24515" x2="24382" y2="24515"/>
                        <a14:foregroundMark x1="17221" y1="35273" x2="17221" y2="35273"/>
                        <a14:foregroundMark x1="15345" y1="52205" x2="15345" y2="52205"/>
                        <a14:foregroundMark x1="16709" y1="71252" x2="22933" y2="25397"/>
                        <a14:foregroundMark x1="22933" y1="25397" x2="18926" y2="34921"/>
                        <a14:foregroundMark x1="18926" y1="34921" x2="14066" y2="38977"/>
                        <a14:foregroundMark x1="14066" y1="38977" x2="12532" y2="50088"/>
                        <a14:foregroundMark x1="12532" y1="50088" x2="12958" y2="59788"/>
                        <a14:foregroundMark x1="12958" y1="59788" x2="15516" y2="62787"/>
                        <a14:foregroundMark x1="17050" y1="79894" x2="10315" y2="68254"/>
                        <a14:foregroundMark x1="10315" y1="68254" x2="10742" y2="58201"/>
                        <a14:foregroundMark x1="10742" y1="58201" x2="18244" y2="59612"/>
                        <a14:foregroundMark x1="18244" y1="59612" x2="22933" y2="67372"/>
                        <a14:foregroundMark x1="22933" y1="67372" x2="24552" y2="76190"/>
                        <a14:foregroundMark x1="24552" y1="76190" x2="24552" y2="85891"/>
                        <a14:foregroundMark x1="24552" y1="85891" x2="21995" y2="92945"/>
                        <a14:foregroundMark x1="21995" y1="92945" x2="18500" y2="88889"/>
                        <a14:foregroundMark x1="18500" y1="88889" x2="14493" y2="79894"/>
                        <a14:foregroundMark x1="11594" y1="74780" x2="8184" y2="69665"/>
                        <a14:foregroundMark x1="8184" y1="69665" x2="7843" y2="50088"/>
                        <a14:foregroundMark x1="7843" y1="50088" x2="9548" y2="46208"/>
                        <a14:foregroundMark x1="4433" y1="56085" x2="4433" y2="56437"/>
                        <a14:foregroundMark x1="30435" y1="57848" x2="33163" y2="63845"/>
                        <a14:foregroundMark x1="33163" y1="63845" x2="32737" y2="53263"/>
                        <a14:foregroundMark x1="32737" y1="53263" x2="28815" y2="51146"/>
                        <a14:foregroundMark x1="28815" y1="51146" x2="27621" y2="59083"/>
                        <a14:foregroundMark x1="27621" y1="59083" x2="30946" y2="67372"/>
                        <a14:foregroundMark x1="30946" y1="67372" x2="35038" y2="67901"/>
                        <a14:foregroundMark x1="35038" y1="67901" x2="36232" y2="64903"/>
                        <a14:foregroundMark x1="91134" y1="25750" x2="91134" y2="25750"/>
                        <a14:foregroundMark x1="90793" y1="31041" x2="90793" y2="31041"/>
                        <a14:backgroundMark x1="93862" y1="26102" x2="96078" y2="27160"/>
                        <a14:backgroundMark x1="92668" y1="27513" x2="93862" y2="27513"/>
                      </a14:backgroundRemoval>
                    </a14:imgEffect>
                  </a14:imgLayer>
                </a14:imgProps>
              </a:ext>
            </a:extLst>
          </a:blip>
          <a:srcRect t="19213"/>
          <a:stretch/>
        </p:blipFill>
        <p:spPr>
          <a:xfrm>
            <a:off x="533400" y="4305300"/>
            <a:ext cx="12229018" cy="4775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8560A-62AE-4248-A830-C15E9A9F4F22}"/>
              </a:ext>
            </a:extLst>
          </p:cNvPr>
          <p:cNvSpPr txBox="1"/>
          <p:nvPr/>
        </p:nvSpPr>
        <p:spPr>
          <a:xfrm>
            <a:off x="11915435" y="4457700"/>
            <a:ext cx="846983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male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DD342-6ACF-432F-A994-E9C141388A10}"/>
              </a:ext>
            </a:extLst>
          </p:cNvPr>
          <p:cNvSpPr txBox="1"/>
          <p:nvPr/>
        </p:nvSpPr>
        <p:spPr>
          <a:xfrm>
            <a:off x="11926321" y="4800600"/>
            <a:ext cx="846983" cy="3810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female</a:t>
            </a:r>
            <a:endParaRPr lang="he-IL" dirty="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A0A1A9F9-2117-4385-87BC-2A904B8B5DBB}"/>
              </a:ext>
            </a:extLst>
          </p:cNvPr>
          <p:cNvGrpSpPr/>
          <p:nvPr/>
        </p:nvGrpSpPr>
        <p:grpSpPr>
          <a:xfrm rot="10800000">
            <a:off x="14477999" y="-2095500"/>
            <a:ext cx="2895600" cy="18288000"/>
            <a:chOff x="0" y="0"/>
            <a:chExt cx="286687" cy="481659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1B37E9D9-72FF-4AAF-B401-1859D866A96E}"/>
                </a:ext>
              </a:extLst>
            </p:cNvPr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82BE7951-69A3-4125-B42C-EE492FC7618A}"/>
                </a:ext>
              </a:extLst>
            </p:cNvPr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ABE91044-011F-4960-A99A-344D81FFC330}"/>
              </a:ext>
            </a:extLst>
          </p:cNvPr>
          <p:cNvSpPr/>
          <p:nvPr/>
        </p:nvSpPr>
        <p:spPr>
          <a:xfrm>
            <a:off x="16840200" y="-74451"/>
            <a:ext cx="5510854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386" r="-121386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20934" y="-51123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31945" y="949345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FFFFFF"/>
                </a:solidFill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Nations with most athletes</a:t>
            </a:r>
            <a:endParaRPr lang="en-US" sz="4745" u="none" strike="noStrike" spc="37" dirty="0">
              <a:solidFill>
                <a:srgbClr val="FFFFFF"/>
              </a:solidFill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209772" y="2081836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0E9D034C-A4AA-4E7E-A490-27B72000A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61"/>
          <a:stretch/>
        </p:blipFill>
        <p:spPr>
          <a:xfrm>
            <a:off x="15176" y="3378916"/>
            <a:ext cx="18272824" cy="54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3791" y="-193992"/>
            <a:ext cx="1710961" cy="10674983"/>
            <a:chOff x="0" y="0"/>
            <a:chExt cx="450623" cy="2811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474665" y="-449286"/>
            <a:ext cx="4179148" cy="11383986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r="-121386"/>
            </a:stretch>
          </a:blipFill>
        </p:spPr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B1094BB-3366-453C-9219-506EEE428C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42" r="8115"/>
          <a:stretch/>
        </p:blipFill>
        <p:spPr>
          <a:xfrm>
            <a:off x="1626796" y="2479798"/>
            <a:ext cx="16257413" cy="569595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F47C8999-6D38-4F84-A36A-2FA34B9D037D}"/>
              </a:ext>
            </a:extLst>
          </p:cNvPr>
          <p:cNvSpPr txBox="1"/>
          <p:nvPr/>
        </p:nvSpPr>
        <p:spPr>
          <a:xfrm>
            <a:off x="3554695" y="182893"/>
            <a:ext cx="11178609" cy="2326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 dirty="0"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Gender distribution on each </a:t>
            </a:r>
            <a:r>
              <a:rPr lang="en-US" sz="6729" u="none" strike="noStrike" spc="53" dirty="0" err="1"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disipline</a:t>
            </a:r>
            <a:endParaRPr lang="en-US" sz="6729" u="none" strike="noStrike" spc="53" dirty="0">
              <a:latin typeface="Assistant ExtraBold" panose="00000900000000000000" pitchFamily="2" charset="-79"/>
              <a:ea typeface="Archivo Black"/>
              <a:cs typeface="Assistant ExtraBold" panose="00000900000000000000" pitchFamily="2" charset="-79"/>
              <a:sym typeface="Archivo Black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CF74C9C-916E-4682-A8E9-8AD004C10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28" t="15142" b="68884"/>
          <a:stretch/>
        </p:blipFill>
        <p:spPr>
          <a:xfrm>
            <a:off x="8553720" y="8596296"/>
            <a:ext cx="1180560" cy="1072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63813" y="1725604"/>
            <a:ext cx="10541988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6000" u="none" strike="noStrike" spc="37" dirty="0">
                <a:solidFill>
                  <a:srgbClr val="FFFFFF"/>
                </a:solidFill>
                <a:latin typeface="Assistant ExtraBold" panose="00000900000000000000" pitchFamily="2" charset="-79"/>
                <a:ea typeface="Archivo Black"/>
                <a:cs typeface="Assistant ExtraBold" panose="00000900000000000000" pitchFamily="2" charset="-79"/>
                <a:sym typeface="Archivo Black"/>
              </a:rPr>
              <a:t>Top 10 countries most medals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5682AFCD-4238-42E2-974B-DD01EFC9E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7" r="2118"/>
          <a:stretch/>
        </p:blipFill>
        <p:spPr>
          <a:xfrm>
            <a:off x="32657" y="4198537"/>
            <a:ext cx="18255343" cy="5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9157</TotalTime>
  <Words>429</Words>
  <Application>Microsoft Office PowerPoint</Application>
  <PresentationFormat>מותאם אישית</PresentationFormat>
  <Paragraphs>60</Paragraphs>
  <Slides>15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7" baseType="lpstr">
      <vt:lpstr>Montserrat Light Bold</vt:lpstr>
      <vt:lpstr>Archivo Black</vt:lpstr>
      <vt:lpstr>Assistant Light</vt:lpstr>
      <vt:lpstr>Calibri</vt:lpstr>
      <vt:lpstr>Times New Roman</vt:lpstr>
      <vt:lpstr>Montserrat Classic</vt:lpstr>
      <vt:lpstr>Arial</vt:lpstr>
      <vt:lpstr>Montserrat Light</vt:lpstr>
      <vt:lpstr>Assistant ExtraBold</vt:lpstr>
      <vt:lpstr>Assistant SemiBold</vt:lpstr>
      <vt:lpstr>Monotype Hadassah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User</dc:creator>
  <cp:lastModifiedBy>User</cp:lastModifiedBy>
  <cp:revision>50</cp:revision>
  <dcterms:created xsi:type="dcterms:W3CDTF">2006-08-16T00:00:00Z</dcterms:created>
  <dcterms:modified xsi:type="dcterms:W3CDTF">2024-08-14T10:13:09Z</dcterms:modified>
  <dc:identifier>DAGM6GeiXZc</dc:identifier>
</cp:coreProperties>
</file>